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70" r:id="rId5"/>
    <p:sldId id="271" r:id="rId6"/>
    <p:sldId id="259" r:id="rId7"/>
    <p:sldId id="263" r:id="rId8"/>
    <p:sldId id="265" r:id="rId9"/>
    <p:sldId id="267" r:id="rId10"/>
    <p:sldId id="268" r:id="rId11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756" y="4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10358438" y="0"/>
            <a:ext cx="7924800" cy="5159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0CE2EA-74D5-46C0-A3EB-1A14EA34FE64}" type="datetimeFigureOut">
              <a:rPr lang="es-CO" smtClean="0"/>
              <a:t>3/12/2025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057900" y="1285875"/>
            <a:ext cx="6172200" cy="3471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1828800" y="4951413"/>
            <a:ext cx="14630400" cy="40497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10358438" y="9771063"/>
            <a:ext cx="7924800" cy="515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3CF92-85F5-4951-9070-BDA31555522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25675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FFAF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241" y="9443419"/>
            <a:ext cx="18288217" cy="189326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290" y="9998683"/>
            <a:ext cx="18288133" cy="287762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0374" y="365851"/>
            <a:ext cx="2609848" cy="93344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290330" y="1227067"/>
            <a:ext cx="3707338" cy="1249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051D4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0" i="0">
                <a:solidFill>
                  <a:srgbClr val="051D4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FFAF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-241" y="9443419"/>
            <a:ext cx="18288217" cy="189326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290" y="9998683"/>
            <a:ext cx="18288133" cy="287762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0374" y="365851"/>
            <a:ext cx="2609848" cy="93344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51D4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500" b="0" i="0">
                <a:solidFill>
                  <a:srgbClr val="051D4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51D4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8000" b="1" i="0">
                <a:solidFill>
                  <a:srgbClr val="051D4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FFFAF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08873" y="1253976"/>
            <a:ext cx="11070252" cy="1247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0" b="1" i="0">
                <a:solidFill>
                  <a:srgbClr val="051D4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6000" y="3486823"/>
            <a:ext cx="15760065" cy="42151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0" i="0">
                <a:solidFill>
                  <a:srgbClr val="051D40"/>
                </a:solidFill>
                <a:latin typeface="Arial MT"/>
                <a:cs typeface="Arial M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12/3/2025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90987" y="2260500"/>
            <a:ext cx="13306424" cy="475297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241" y="7766512"/>
            <a:ext cx="18288217" cy="189326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-290" y="8321776"/>
            <a:ext cx="18288133" cy="287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C036B2-CD59-4294-8AD2-B701BE6A5F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1253976"/>
            <a:ext cx="15087600" cy="3693319"/>
          </a:xfrm>
        </p:spPr>
        <p:txBody>
          <a:bodyPr/>
          <a:lstStyle/>
          <a:p>
            <a:pPr algn="ctr"/>
            <a:r>
              <a:rPr lang="es-ES" sz="80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La epistemología como reflexión crítica sobre el conocimiento</a:t>
            </a:r>
            <a:br>
              <a:rPr lang="es-ES" sz="8800" dirty="0">
                <a:latin typeface="Arial MT"/>
                <a:cs typeface="Arial MT"/>
              </a:rPr>
            </a:b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A897909-A393-44AC-B8F9-A1875BEF9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4211" y="4000500"/>
            <a:ext cx="16171978" cy="3447098"/>
          </a:xfrm>
        </p:spPr>
        <p:txBody>
          <a:bodyPr/>
          <a:lstStyle/>
          <a:p>
            <a:pPr algn="l"/>
            <a:r>
              <a:rPr lang="es-ES" sz="3200" dirty="0"/>
              <a:t>En general, la Epistemología, la Teoría del Conocimiento, y la Filosofía de la Ciencia son</a:t>
            </a:r>
          </a:p>
          <a:p>
            <a:pPr algn="l"/>
            <a:r>
              <a:rPr lang="es-ES" sz="3200" dirty="0"/>
              <a:t>reflexiones filosóficas de segundo orden, que tienen por objeto de estudio el conocimiento y/o la ciencia, consideradas como reflexiones de primer orden. Los distintos tipos de conocimientos, y la ciencia como conocimiento especial, estudian la realidad, y en ese sentido son reflexiones o teorías de primer orden. Los tres tipos de estudios mencionados, al reflexionar sobre las teorías de primer orden, se convierten en reflexiones o teorías de segundo orden.</a:t>
            </a:r>
            <a:endParaRPr lang="es-CO" sz="3200" dirty="0"/>
          </a:p>
        </p:txBody>
      </p:sp>
    </p:spTree>
    <p:extLst>
      <p:ext uri="{BB962C8B-B14F-4D97-AF65-F5344CB8AC3E}">
        <p14:creationId xmlns:p14="http://schemas.microsoft.com/office/powerpoint/2010/main" val="1709377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57094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051D4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4863" y="312727"/>
            <a:ext cx="3114674" cy="11144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-241" y="8976217"/>
            <a:ext cx="18288217" cy="189326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-290" y="467663"/>
            <a:ext cx="18288635" cy="9352280"/>
            <a:chOff x="-290" y="467663"/>
            <a:chExt cx="18288635" cy="935228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-290" y="9531481"/>
              <a:ext cx="18288133" cy="28776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0110445" y="467663"/>
              <a:ext cx="7822074" cy="9352135"/>
            </a:xfrm>
            <a:prstGeom prst="rect">
              <a:avLst/>
            </a:prstGeom>
          </p:spPr>
        </p:pic>
      </p:grpSp>
      <p:sp>
        <p:nvSpPr>
          <p:cNvPr id="8" name="object 8"/>
          <p:cNvSpPr txBox="1"/>
          <p:nvPr/>
        </p:nvSpPr>
        <p:spPr>
          <a:xfrm>
            <a:off x="1029855" y="5475379"/>
            <a:ext cx="6377897" cy="512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250" spc="-10" dirty="0" err="1">
                <a:solidFill>
                  <a:srgbClr val="55ADFF"/>
                </a:solidFill>
                <a:latin typeface="Arial MT"/>
                <a:cs typeface="Arial MT"/>
              </a:rPr>
              <a:t>Docente</a:t>
            </a:r>
            <a:r>
              <a:rPr sz="3250" spc="-10" dirty="0">
                <a:solidFill>
                  <a:srgbClr val="55ADFF"/>
                </a:solidFill>
                <a:latin typeface="Arial MT"/>
                <a:cs typeface="Arial MT"/>
              </a:rPr>
              <a:t>:</a:t>
            </a:r>
            <a:r>
              <a:rPr lang="es-ES" sz="3250" spc="-10" dirty="0">
                <a:solidFill>
                  <a:srgbClr val="55ADFF"/>
                </a:solidFill>
                <a:latin typeface="Arial MT"/>
                <a:cs typeface="Arial MT"/>
              </a:rPr>
              <a:t>   Diana urbano </a:t>
            </a:r>
            <a:endParaRPr sz="3250" dirty="0">
              <a:latin typeface="Arial MT"/>
              <a:cs typeface="Arial MT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016000" y="2276934"/>
            <a:ext cx="5826760" cy="283250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10415"/>
              </a:lnSpc>
              <a:spcBef>
                <a:spcPts val="95"/>
              </a:spcBef>
            </a:pPr>
            <a:r>
              <a:rPr sz="8750" b="0" dirty="0">
                <a:solidFill>
                  <a:srgbClr val="FFFAFA"/>
                </a:solidFill>
                <a:latin typeface="Arial MT"/>
                <a:cs typeface="Arial MT"/>
              </a:rPr>
              <a:t>MODULO</a:t>
            </a:r>
            <a:r>
              <a:rPr sz="8750" b="0" spc="-390" dirty="0">
                <a:solidFill>
                  <a:srgbClr val="FFFAFA"/>
                </a:solidFill>
                <a:latin typeface="Arial MT"/>
                <a:cs typeface="Arial MT"/>
              </a:rPr>
              <a:t> </a:t>
            </a:r>
            <a:r>
              <a:rPr sz="8750" b="0" spc="-50" dirty="0">
                <a:solidFill>
                  <a:srgbClr val="FFFAFA"/>
                </a:solidFill>
                <a:latin typeface="Arial MT"/>
                <a:cs typeface="Arial MT"/>
              </a:rPr>
              <a:t>1</a:t>
            </a:r>
            <a:endParaRPr sz="8750" dirty="0">
              <a:latin typeface="Arial MT"/>
              <a:cs typeface="Arial MT"/>
            </a:endParaRPr>
          </a:p>
          <a:p>
            <a:pPr marL="12700">
              <a:lnSpc>
                <a:spcPts val="13955"/>
              </a:lnSpc>
            </a:pPr>
            <a:r>
              <a:rPr lang="es-ES" sz="4800" spc="-10" dirty="0">
                <a:solidFill>
                  <a:srgbClr val="55ADFF"/>
                </a:solidFill>
              </a:rPr>
              <a:t>Contexto histórico</a:t>
            </a:r>
            <a:endParaRPr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18288000" y="10287000"/>
                </a:moveTo>
                <a:lnTo>
                  <a:pt x="0" y="10287000"/>
                </a:lnTo>
                <a:lnTo>
                  <a:pt x="0" y="0"/>
                </a:lnTo>
                <a:lnTo>
                  <a:pt x="18288000" y="0"/>
                </a:lnTo>
                <a:lnTo>
                  <a:pt x="18288000" y="10287000"/>
                </a:lnTo>
                <a:close/>
              </a:path>
            </a:pathLst>
          </a:custGeom>
          <a:solidFill>
            <a:srgbClr val="051D4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2449254" y="2671135"/>
            <a:ext cx="2628900" cy="2628900"/>
            <a:chOff x="2449254" y="2671135"/>
            <a:chExt cx="2628900" cy="2628900"/>
          </a:xfrm>
        </p:grpSpPr>
        <p:sp>
          <p:nvSpPr>
            <p:cNvPr id="4" name="object 4"/>
            <p:cNvSpPr/>
            <p:nvPr/>
          </p:nvSpPr>
          <p:spPr>
            <a:xfrm>
              <a:off x="2458779" y="2680628"/>
              <a:ext cx="2611755" cy="2611755"/>
            </a:xfrm>
            <a:custGeom>
              <a:avLst/>
              <a:gdLst/>
              <a:ahLst/>
              <a:cxnLst/>
              <a:rect l="l" t="t" r="r" b="b"/>
              <a:pathLst>
                <a:path w="2611754" h="2611754">
                  <a:moveTo>
                    <a:pt x="2611506" y="2611506"/>
                  </a:moveTo>
                  <a:lnTo>
                    <a:pt x="0" y="2611506"/>
                  </a:lnTo>
                  <a:lnTo>
                    <a:pt x="0" y="0"/>
                  </a:lnTo>
                  <a:lnTo>
                    <a:pt x="2611506" y="0"/>
                  </a:lnTo>
                  <a:lnTo>
                    <a:pt x="2611506" y="2611506"/>
                  </a:lnTo>
                  <a:close/>
                </a:path>
              </a:pathLst>
            </a:custGeom>
            <a:solidFill>
              <a:srgbClr val="135DA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2458779" y="2680660"/>
              <a:ext cx="2609850" cy="2609850"/>
            </a:xfrm>
            <a:custGeom>
              <a:avLst/>
              <a:gdLst/>
              <a:ahLst/>
              <a:cxnLst/>
              <a:rect l="l" t="t" r="r" b="b"/>
              <a:pathLst>
                <a:path w="2609850" h="2609850">
                  <a:moveTo>
                    <a:pt x="0" y="2609816"/>
                  </a:moveTo>
                  <a:lnTo>
                    <a:pt x="0" y="0"/>
                  </a:lnTo>
                  <a:lnTo>
                    <a:pt x="2609849" y="0"/>
                  </a:lnTo>
                </a:path>
              </a:pathLst>
            </a:custGeom>
            <a:ln w="1905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606076" y="4236948"/>
              <a:ext cx="2203450" cy="0"/>
            </a:xfrm>
            <a:custGeom>
              <a:avLst/>
              <a:gdLst/>
              <a:ahLst/>
              <a:cxnLst/>
              <a:rect l="l" t="t" r="r" b="b"/>
              <a:pathLst>
                <a:path w="2203450">
                  <a:moveTo>
                    <a:pt x="0" y="0"/>
                  </a:moveTo>
                  <a:lnTo>
                    <a:pt x="2203122" y="0"/>
                  </a:lnTo>
                </a:path>
              </a:pathLst>
            </a:custGeom>
            <a:ln w="3810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5307152" y="2671135"/>
            <a:ext cx="2628900" cy="2628900"/>
            <a:chOff x="5307152" y="2671135"/>
            <a:chExt cx="2628900" cy="2628900"/>
          </a:xfrm>
        </p:grpSpPr>
        <p:sp>
          <p:nvSpPr>
            <p:cNvPr id="8" name="object 8"/>
            <p:cNvSpPr/>
            <p:nvPr/>
          </p:nvSpPr>
          <p:spPr>
            <a:xfrm>
              <a:off x="5316676" y="2680628"/>
              <a:ext cx="2611755" cy="2611755"/>
            </a:xfrm>
            <a:custGeom>
              <a:avLst/>
              <a:gdLst/>
              <a:ahLst/>
              <a:cxnLst/>
              <a:rect l="l" t="t" r="r" b="b"/>
              <a:pathLst>
                <a:path w="2611754" h="2611754">
                  <a:moveTo>
                    <a:pt x="2611506" y="2611506"/>
                  </a:moveTo>
                  <a:lnTo>
                    <a:pt x="0" y="2611506"/>
                  </a:lnTo>
                  <a:lnTo>
                    <a:pt x="0" y="0"/>
                  </a:lnTo>
                  <a:lnTo>
                    <a:pt x="2611506" y="0"/>
                  </a:lnTo>
                  <a:lnTo>
                    <a:pt x="2611506" y="2611506"/>
                  </a:lnTo>
                  <a:close/>
                </a:path>
              </a:pathLst>
            </a:custGeom>
            <a:solidFill>
              <a:srgbClr val="135D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316677" y="2680660"/>
              <a:ext cx="2609850" cy="2609850"/>
            </a:xfrm>
            <a:custGeom>
              <a:avLst/>
              <a:gdLst/>
              <a:ahLst/>
              <a:cxnLst/>
              <a:rect l="l" t="t" r="r" b="b"/>
              <a:pathLst>
                <a:path w="2609850" h="2609850">
                  <a:moveTo>
                    <a:pt x="0" y="2609816"/>
                  </a:moveTo>
                  <a:lnTo>
                    <a:pt x="0" y="0"/>
                  </a:lnTo>
                  <a:lnTo>
                    <a:pt x="2609851" y="0"/>
                  </a:lnTo>
                </a:path>
              </a:pathLst>
            </a:custGeom>
            <a:ln w="1905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5463974" y="4236948"/>
              <a:ext cx="2203450" cy="0"/>
            </a:xfrm>
            <a:custGeom>
              <a:avLst/>
              <a:gdLst/>
              <a:ahLst/>
              <a:cxnLst/>
              <a:rect l="l" t="t" r="r" b="b"/>
              <a:pathLst>
                <a:path w="2203450">
                  <a:moveTo>
                    <a:pt x="0" y="0"/>
                  </a:moveTo>
                  <a:lnTo>
                    <a:pt x="2203122" y="0"/>
                  </a:lnTo>
                </a:path>
              </a:pathLst>
            </a:custGeom>
            <a:ln w="3810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2479608" y="5564101"/>
            <a:ext cx="2628900" cy="2628900"/>
            <a:chOff x="2449254" y="5457727"/>
            <a:chExt cx="2628900" cy="2628900"/>
          </a:xfrm>
        </p:grpSpPr>
        <p:sp>
          <p:nvSpPr>
            <p:cNvPr id="12" name="object 12"/>
            <p:cNvSpPr/>
            <p:nvPr/>
          </p:nvSpPr>
          <p:spPr>
            <a:xfrm>
              <a:off x="2458779" y="5467219"/>
              <a:ext cx="2611755" cy="2611755"/>
            </a:xfrm>
            <a:custGeom>
              <a:avLst/>
              <a:gdLst/>
              <a:ahLst/>
              <a:cxnLst/>
              <a:rect l="l" t="t" r="r" b="b"/>
              <a:pathLst>
                <a:path w="2611754" h="2611754">
                  <a:moveTo>
                    <a:pt x="2611506" y="2611506"/>
                  </a:moveTo>
                  <a:lnTo>
                    <a:pt x="0" y="2611506"/>
                  </a:lnTo>
                  <a:lnTo>
                    <a:pt x="0" y="0"/>
                  </a:lnTo>
                  <a:lnTo>
                    <a:pt x="2611506" y="0"/>
                  </a:lnTo>
                  <a:lnTo>
                    <a:pt x="2611506" y="2611506"/>
                  </a:lnTo>
                  <a:close/>
                </a:path>
              </a:pathLst>
            </a:custGeom>
            <a:solidFill>
              <a:srgbClr val="135D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58779" y="5467252"/>
              <a:ext cx="2609850" cy="2609850"/>
            </a:xfrm>
            <a:custGeom>
              <a:avLst/>
              <a:gdLst/>
              <a:ahLst/>
              <a:cxnLst/>
              <a:rect l="l" t="t" r="r" b="b"/>
              <a:pathLst>
                <a:path w="2609850" h="2609850">
                  <a:moveTo>
                    <a:pt x="0" y="2609816"/>
                  </a:moveTo>
                  <a:lnTo>
                    <a:pt x="0" y="0"/>
                  </a:lnTo>
                  <a:lnTo>
                    <a:pt x="2609849" y="0"/>
                  </a:lnTo>
                </a:path>
              </a:pathLst>
            </a:custGeom>
            <a:ln w="1905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606076" y="7023540"/>
              <a:ext cx="2203450" cy="0"/>
            </a:xfrm>
            <a:custGeom>
              <a:avLst/>
              <a:gdLst/>
              <a:ahLst/>
              <a:cxnLst/>
              <a:rect l="l" t="t" r="r" b="b"/>
              <a:pathLst>
                <a:path w="2203450">
                  <a:moveTo>
                    <a:pt x="0" y="0"/>
                  </a:moveTo>
                  <a:lnTo>
                    <a:pt x="2203122" y="0"/>
                  </a:lnTo>
                </a:path>
              </a:pathLst>
            </a:custGeom>
            <a:ln w="3810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5256373" y="5438233"/>
            <a:ext cx="2670154" cy="2638869"/>
            <a:chOff x="5256373" y="5438233"/>
            <a:chExt cx="2670154" cy="2638869"/>
          </a:xfrm>
        </p:grpSpPr>
        <p:sp>
          <p:nvSpPr>
            <p:cNvPr id="16" name="object 16"/>
            <p:cNvSpPr/>
            <p:nvPr/>
          </p:nvSpPr>
          <p:spPr>
            <a:xfrm>
              <a:off x="5256373" y="5438233"/>
              <a:ext cx="2611755" cy="2611755"/>
            </a:xfrm>
            <a:custGeom>
              <a:avLst/>
              <a:gdLst/>
              <a:ahLst/>
              <a:cxnLst/>
              <a:rect l="l" t="t" r="r" b="b"/>
              <a:pathLst>
                <a:path w="2611754" h="2611754">
                  <a:moveTo>
                    <a:pt x="2611506" y="2611506"/>
                  </a:moveTo>
                  <a:lnTo>
                    <a:pt x="0" y="2611506"/>
                  </a:lnTo>
                  <a:lnTo>
                    <a:pt x="0" y="0"/>
                  </a:lnTo>
                  <a:lnTo>
                    <a:pt x="2611506" y="0"/>
                  </a:lnTo>
                  <a:lnTo>
                    <a:pt x="2611506" y="2611506"/>
                  </a:lnTo>
                  <a:close/>
                </a:path>
              </a:pathLst>
            </a:custGeom>
            <a:solidFill>
              <a:srgbClr val="135DA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7" name="object 17"/>
            <p:cNvSpPr/>
            <p:nvPr/>
          </p:nvSpPr>
          <p:spPr>
            <a:xfrm>
              <a:off x="5316677" y="5467252"/>
              <a:ext cx="2609850" cy="2609850"/>
            </a:xfrm>
            <a:custGeom>
              <a:avLst/>
              <a:gdLst/>
              <a:ahLst/>
              <a:cxnLst/>
              <a:rect l="l" t="t" r="r" b="b"/>
              <a:pathLst>
                <a:path w="2609850" h="2609850">
                  <a:moveTo>
                    <a:pt x="0" y="2609816"/>
                  </a:moveTo>
                  <a:lnTo>
                    <a:pt x="0" y="0"/>
                  </a:lnTo>
                  <a:lnTo>
                    <a:pt x="2609851" y="0"/>
                  </a:lnTo>
                </a:path>
              </a:pathLst>
            </a:custGeom>
            <a:ln w="1905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463974" y="7023540"/>
              <a:ext cx="2203450" cy="0"/>
            </a:xfrm>
            <a:custGeom>
              <a:avLst/>
              <a:gdLst/>
              <a:ahLst/>
              <a:cxnLst/>
              <a:rect l="l" t="t" r="r" b="b"/>
              <a:pathLst>
                <a:path w="2203450">
                  <a:moveTo>
                    <a:pt x="0" y="0"/>
                  </a:moveTo>
                  <a:lnTo>
                    <a:pt x="2203122" y="0"/>
                  </a:lnTo>
                </a:path>
              </a:pathLst>
            </a:custGeom>
            <a:ln w="3810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8167863" y="1106116"/>
            <a:ext cx="8298180" cy="8075295"/>
            <a:chOff x="8167863" y="1106116"/>
            <a:chExt cx="8298180" cy="8075295"/>
          </a:xfrm>
        </p:grpSpPr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72786" y="1106116"/>
              <a:ext cx="6992751" cy="8074770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615662" y="1294680"/>
              <a:ext cx="6697476" cy="7733805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8177387" y="2680628"/>
              <a:ext cx="2611755" cy="2611755"/>
            </a:xfrm>
            <a:custGeom>
              <a:avLst/>
              <a:gdLst/>
              <a:ahLst/>
              <a:cxnLst/>
              <a:rect l="l" t="t" r="r" b="b"/>
              <a:pathLst>
                <a:path w="2611754" h="2611754">
                  <a:moveTo>
                    <a:pt x="2611506" y="2611506"/>
                  </a:moveTo>
                  <a:lnTo>
                    <a:pt x="0" y="2611506"/>
                  </a:lnTo>
                  <a:lnTo>
                    <a:pt x="0" y="0"/>
                  </a:lnTo>
                  <a:lnTo>
                    <a:pt x="2611506" y="0"/>
                  </a:lnTo>
                  <a:lnTo>
                    <a:pt x="2611506" y="2611506"/>
                  </a:lnTo>
                  <a:close/>
                </a:path>
              </a:pathLst>
            </a:custGeom>
            <a:solidFill>
              <a:srgbClr val="135D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8177388" y="2680660"/>
              <a:ext cx="2609850" cy="2609850"/>
            </a:xfrm>
            <a:custGeom>
              <a:avLst/>
              <a:gdLst/>
              <a:ahLst/>
              <a:cxnLst/>
              <a:rect l="l" t="t" r="r" b="b"/>
              <a:pathLst>
                <a:path w="2609850" h="2609850">
                  <a:moveTo>
                    <a:pt x="0" y="2609816"/>
                  </a:moveTo>
                  <a:lnTo>
                    <a:pt x="0" y="0"/>
                  </a:lnTo>
                  <a:lnTo>
                    <a:pt x="2609849" y="0"/>
                  </a:lnTo>
                </a:path>
              </a:pathLst>
            </a:custGeom>
            <a:ln w="1905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324685" y="4236948"/>
              <a:ext cx="2203450" cy="0"/>
            </a:xfrm>
            <a:custGeom>
              <a:avLst/>
              <a:gdLst/>
              <a:ahLst/>
              <a:cxnLst/>
              <a:rect l="l" t="t" r="r" b="b"/>
              <a:pathLst>
                <a:path w="2203450">
                  <a:moveTo>
                    <a:pt x="0" y="0"/>
                  </a:moveTo>
                  <a:lnTo>
                    <a:pt x="2203122" y="0"/>
                  </a:lnTo>
                </a:path>
              </a:pathLst>
            </a:custGeom>
            <a:ln w="3810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8177387" y="5467219"/>
              <a:ext cx="2611755" cy="2611755"/>
            </a:xfrm>
            <a:custGeom>
              <a:avLst/>
              <a:gdLst/>
              <a:ahLst/>
              <a:cxnLst/>
              <a:rect l="l" t="t" r="r" b="b"/>
              <a:pathLst>
                <a:path w="2611754" h="2611754">
                  <a:moveTo>
                    <a:pt x="2611506" y="2611506"/>
                  </a:moveTo>
                  <a:lnTo>
                    <a:pt x="0" y="2611506"/>
                  </a:lnTo>
                  <a:lnTo>
                    <a:pt x="0" y="0"/>
                  </a:lnTo>
                  <a:lnTo>
                    <a:pt x="2611506" y="0"/>
                  </a:lnTo>
                  <a:lnTo>
                    <a:pt x="2611506" y="2611506"/>
                  </a:lnTo>
                  <a:close/>
                </a:path>
              </a:pathLst>
            </a:custGeom>
            <a:solidFill>
              <a:srgbClr val="135DA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177388" y="5467252"/>
              <a:ext cx="2609850" cy="2609850"/>
            </a:xfrm>
            <a:custGeom>
              <a:avLst/>
              <a:gdLst/>
              <a:ahLst/>
              <a:cxnLst/>
              <a:rect l="l" t="t" r="r" b="b"/>
              <a:pathLst>
                <a:path w="2609850" h="2609850">
                  <a:moveTo>
                    <a:pt x="0" y="2609816"/>
                  </a:moveTo>
                  <a:lnTo>
                    <a:pt x="0" y="0"/>
                  </a:lnTo>
                  <a:lnTo>
                    <a:pt x="2609849" y="0"/>
                  </a:lnTo>
                </a:path>
              </a:pathLst>
            </a:custGeom>
            <a:ln w="1905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8324685" y="7023540"/>
              <a:ext cx="2203450" cy="0"/>
            </a:xfrm>
            <a:custGeom>
              <a:avLst/>
              <a:gdLst/>
              <a:ahLst/>
              <a:cxnLst/>
              <a:rect l="l" t="t" r="r" b="b"/>
              <a:pathLst>
                <a:path w="2203450">
                  <a:moveTo>
                    <a:pt x="0" y="0"/>
                  </a:moveTo>
                  <a:lnTo>
                    <a:pt x="2203122" y="0"/>
                  </a:lnTo>
                </a:path>
              </a:pathLst>
            </a:custGeom>
            <a:ln w="38100">
              <a:solidFill>
                <a:srgbClr val="051D4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8" name="object 2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9221" y="1196876"/>
            <a:ext cx="1457324" cy="1104899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9221" y="3564654"/>
            <a:ext cx="1457324" cy="1104898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9221" y="6326102"/>
            <a:ext cx="1457324" cy="1104899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89221" y="8707823"/>
            <a:ext cx="1457324" cy="1104898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4760113" y="8903845"/>
            <a:ext cx="3114673" cy="1114424"/>
          </a:xfrm>
          <a:prstGeom prst="rect">
            <a:avLst/>
          </a:prstGeom>
        </p:spPr>
      </p:pic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b="0" spc="-10" dirty="0">
                <a:solidFill>
                  <a:srgbClr val="FFFAFA"/>
                </a:solidFill>
                <a:latin typeface="Arial MT"/>
                <a:cs typeface="Arial MT"/>
              </a:rPr>
              <a:t>CONTENIDO</a:t>
            </a:r>
          </a:p>
        </p:txBody>
      </p:sp>
      <p:sp>
        <p:nvSpPr>
          <p:cNvPr id="34" name="object 34"/>
          <p:cNvSpPr txBox="1"/>
          <p:nvPr/>
        </p:nvSpPr>
        <p:spPr>
          <a:xfrm>
            <a:off x="2458779" y="2680628"/>
            <a:ext cx="2611755" cy="2316019"/>
          </a:xfrm>
          <a:prstGeom prst="rect">
            <a:avLst/>
          </a:prstGeom>
        </p:spPr>
        <p:txBody>
          <a:bodyPr vert="horz" wrap="square" lIns="0" tIns="2286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800"/>
              </a:spcBef>
            </a:pPr>
            <a:r>
              <a:rPr sz="5700" b="1" spc="-25" dirty="0">
                <a:solidFill>
                  <a:srgbClr val="051D40"/>
                </a:solidFill>
                <a:latin typeface="Arial"/>
                <a:cs typeface="Arial"/>
              </a:rPr>
              <a:t>01</a:t>
            </a:r>
            <a:endParaRPr sz="5700" dirty="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5065"/>
              </a:spcBef>
            </a:pP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Filosofía, epistemología y teoría del conocimiento</a:t>
            </a:r>
            <a:endParaRPr sz="1850" dirty="0">
              <a:latin typeface="Arial MT"/>
              <a:cs typeface="Arial MT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316676" y="2680628"/>
            <a:ext cx="2611755" cy="2316019"/>
          </a:xfrm>
          <a:prstGeom prst="rect">
            <a:avLst/>
          </a:prstGeom>
        </p:spPr>
        <p:txBody>
          <a:bodyPr vert="horz" wrap="square" lIns="0" tIns="2286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800"/>
              </a:spcBef>
            </a:pPr>
            <a:r>
              <a:rPr sz="5700" b="1" spc="-25" dirty="0">
                <a:solidFill>
                  <a:srgbClr val="051D40"/>
                </a:solidFill>
                <a:latin typeface="Arial"/>
                <a:cs typeface="Arial"/>
              </a:rPr>
              <a:t>02</a:t>
            </a:r>
            <a:endParaRPr sz="5700" dirty="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5065"/>
              </a:spcBef>
            </a:pP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Origen filosófico de la psicología</a:t>
            </a:r>
            <a:endParaRPr sz="1850" dirty="0">
              <a:latin typeface="Arial MT"/>
              <a:cs typeface="Arial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500405" y="5896538"/>
            <a:ext cx="2611755" cy="1900520"/>
          </a:xfrm>
          <a:prstGeom prst="rect">
            <a:avLst/>
          </a:prstGeom>
        </p:spPr>
        <p:txBody>
          <a:bodyPr vert="horz" wrap="square" lIns="0" tIns="228600" rIns="0" bIns="0" rtlCol="0">
            <a:spAutoFit/>
          </a:bodyPr>
          <a:lstStyle/>
          <a:p>
            <a:pPr marL="901065">
              <a:lnSpc>
                <a:spcPct val="100000"/>
              </a:lnSpc>
              <a:spcBef>
                <a:spcPts val="1800"/>
              </a:spcBef>
            </a:pPr>
            <a:r>
              <a:rPr sz="5700" b="1" spc="-25" dirty="0">
                <a:solidFill>
                  <a:srgbClr val="051D40"/>
                </a:solidFill>
                <a:latin typeface="Arial"/>
                <a:cs typeface="Arial"/>
              </a:rPr>
              <a:t>0</a:t>
            </a:r>
            <a:r>
              <a:rPr lang="es-CO" sz="5700" b="1" spc="-25" dirty="0">
                <a:solidFill>
                  <a:srgbClr val="051D40"/>
                </a:solidFill>
                <a:latin typeface="Arial"/>
                <a:cs typeface="Arial"/>
              </a:rPr>
              <a:t>4</a:t>
            </a:r>
          </a:p>
          <a:p>
            <a:pPr marL="901065">
              <a:lnSpc>
                <a:spcPct val="100000"/>
              </a:lnSpc>
              <a:spcBef>
                <a:spcPts val="1800"/>
              </a:spcBef>
            </a:pPr>
            <a:r>
              <a:rPr lang="es-CO" dirty="0">
                <a:solidFill>
                  <a:srgbClr val="000000"/>
                </a:solidFill>
                <a:latin typeface="Times New Roman" panose="02020603050405020304" pitchFamily="18" charset="0"/>
                <a:cs typeface="Arial MT"/>
              </a:rPr>
              <a:t>Que estudia la psicología </a:t>
            </a:r>
            <a:endParaRPr lang="es-CO" sz="1850" dirty="0">
              <a:latin typeface="Arial MT"/>
              <a:cs typeface="Arial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5277502" y="5758336"/>
            <a:ext cx="2611755" cy="2169825"/>
          </a:xfrm>
          <a:prstGeom prst="rect">
            <a:avLst/>
          </a:prstGeom>
        </p:spPr>
        <p:txBody>
          <a:bodyPr vert="horz" wrap="square" lIns="0" tIns="228600" rIns="0" bIns="0" rtlCol="0">
            <a:spAutoFit/>
          </a:bodyPr>
          <a:lstStyle/>
          <a:p>
            <a:pPr marL="901065">
              <a:lnSpc>
                <a:spcPct val="100000"/>
              </a:lnSpc>
              <a:spcBef>
                <a:spcPts val="1800"/>
              </a:spcBef>
            </a:pPr>
            <a:r>
              <a:rPr sz="5700" b="1" spc="-25" dirty="0">
                <a:solidFill>
                  <a:srgbClr val="051D40"/>
                </a:solidFill>
                <a:latin typeface="Arial"/>
                <a:cs typeface="Arial"/>
              </a:rPr>
              <a:t>05</a:t>
            </a:r>
            <a:endParaRPr lang="es-ES" sz="5700" b="1" spc="-25" dirty="0">
              <a:latin typeface="Arial"/>
              <a:cs typeface="Arial"/>
            </a:endParaRPr>
          </a:p>
          <a:p>
            <a:pPr marL="901065">
              <a:lnSpc>
                <a:spcPct val="100000"/>
              </a:lnSpc>
              <a:spcBef>
                <a:spcPts val="1800"/>
              </a:spcBef>
            </a:pPr>
            <a:r>
              <a:rPr lang="es-CO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Fundamentos iniciales del Método científico</a:t>
            </a:r>
            <a:endParaRPr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177388" y="2680628"/>
            <a:ext cx="2611755" cy="2593018"/>
          </a:xfrm>
          <a:prstGeom prst="rect">
            <a:avLst/>
          </a:prstGeom>
        </p:spPr>
        <p:txBody>
          <a:bodyPr vert="horz" wrap="square" lIns="0" tIns="2286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800"/>
              </a:spcBef>
            </a:pPr>
            <a:r>
              <a:rPr sz="5700" b="1" spc="-25" dirty="0">
                <a:solidFill>
                  <a:srgbClr val="051D40"/>
                </a:solidFill>
                <a:latin typeface="Arial"/>
                <a:cs typeface="Arial"/>
              </a:rPr>
              <a:t>03</a:t>
            </a:r>
            <a:endParaRPr sz="5700" dirty="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5065"/>
              </a:spcBef>
            </a:pP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La epistemología como reflexión crítica sobre el conocimiento</a:t>
            </a:r>
            <a:endParaRPr sz="1850" dirty="0">
              <a:latin typeface="Arial MT"/>
              <a:cs typeface="Arial MT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8177388" y="5467219"/>
            <a:ext cx="2611755" cy="2611755"/>
          </a:xfrm>
          <a:prstGeom prst="rect">
            <a:avLst/>
          </a:prstGeom>
        </p:spPr>
        <p:txBody>
          <a:bodyPr vert="horz" wrap="square" lIns="0" tIns="228600" rIns="0" bIns="0" rtlCol="0">
            <a:spAutoFit/>
          </a:bodyPr>
          <a:lstStyle/>
          <a:p>
            <a:pPr marL="901065">
              <a:lnSpc>
                <a:spcPct val="100000"/>
              </a:lnSpc>
              <a:spcBef>
                <a:spcPts val="1800"/>
              </a:spcBef>
            </a:pPr>
            <a:r>
              <a:rPr sz="5700" b="1" spc="-25" dirty="0">
                <a:solidFill>
                  <a:srgbClr val="051D40"/>
                </a:solidFill>
                <a:latin typeface="Arial"/>
                <a:cs typeface="Arial"/>
              </a:rPr>
              <a:t>06</a:t>
            </a:r>
            <a:endParaRPr sz="5700">
              <a:latin typeface="Arial"/>
              <a:cs typeface="Arial"/>
            </a:endParaRPr>
          </a:p>
          <a:p>
            <a:pPr marL="799465">
              <a:lnSpc>
                <a:spcPct val="100000"/>
              </a:lnSpc>
              <a:spcBef>
                <a:spcPts val="5780"/>
              </a:spcBef>
            </a:pPr>
            <a:r>
              <a:rPr sz="1850" spc="-10" dirty="0">
                <a:solidFill>
                  <a:srgbClr val="051D40"/>
                </a:solidFill>
                <a:latin typeface="Arial MT"/>
                <a:cs typeface="Arial MT"/>
              </a:rPr>
              <a:t>xxxxxx</a:t>
            </a:r>
            <a:endParaRPr sz="18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1066800" y="1562100"/>
            <a:ext cx="15163800" cy="774442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 algn="ctr">
              <a:spcBef>
                <a:spcPts val="130"/>
              </a:spcBef>
            </a:pPr>
            <a:r>
              <a:rPr lang="pt-BR" sz="8000" b="1" spc="-10" dirty="0">
                <a:latin typeface="Arial"/>
                <a:ea typeface="+mj-ea"/>
                <a:cs typeface="Arial"/>
              </a:rPr>
              <a:t>¿QUE ESTUDIA LA PSICOLOGÍA?</a:t>
            </a:r>
          </a:p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>
              <a:spcBef>
                <a:spcPts val="130"/>
              </a:spcBef>
            </a:pPr>
            <a:r>
              <a:rPr lang="es-CO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Observación – hipótesis – experimentación – teoría</a:t>
            </a:r>
            <a:endParaRPr lang="pt-BR" sz="8000" b="1" spc="-10" dirty="0">
              <a:latin typeface="Arial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156714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3">
            <a:extLst>
              <a:ext uri="{FF2B5EF4-FFF2-40B4-BE49-F238E27FC236}">
                <a16:creationId xmlns:a16="http://schemas.microsoft.com/office/drawing/2014/main" id="{0F4A41BA-2303-4523-8979-17AD21052C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2823152"/>
            <a:ext cx="9829800" cy="646331"/>
          </a:xfrm>
          <a:prstGeom prst="rect">
            <a:avLst/>
          </a:prstGeom>
          <a:solidFill>
            <a:srgbClr val="CDC8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s-ES" altLang="es-CO" sz="3600">
                <a:latin typeface="Verdana" panose="020B0604030504040204" pitchFamily="34" charset="0"/>
              </a:rPr>
              <a:t>Ciencia que estudia</a:t>
            </a:r>
          </a:p>
        </p:txBody>
      </p:sp>
      <p:sp>
        <p:nvSpPr>
          <p:cNvPr id="6" name="Text Box 5">
            <a:extLst>
              <a:ext uri="{FF2B5EF4-FFF2-40B4-BE49-F238E27FC236}">
                <a16:creationId xmlns:a16="http://schemas.microsoft.com/office/drawing/2014/main" id="{891EF693-6BE6-4E44-9E48-5653A3BDC3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3469483"/>
            <a:ext cx="9829800" cy="3480953"/>
          </a:xfrm>
          <a:prstGeom prst="rect">
            <a:avLst/>
          </a:prstGeom>
          <a:noFill/>
          <a:ln w="9525">
            <a:solidFill>
              <a:srgbClr val="CDC8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endParaRPr lang="es-ES" sz="3000" dirty="0">
              <a:latin typeface="Comic Sans MS" pitchFamily="66" charset="0"/>
            </a:endParaRPr>
          </a:p>
          <a:p>
            <a:pPr lvl="1">
              <a:lnSpc>
                <a:spcPct val="90000"/>
              </a:lnSpc>
              <a:buFontTx/>
              <a:buChar char="•"/>
              <a:defRPr/>
            </a:pPr>
            <a:r>
              <a:rPr lang="es-ES" sz="3000" dirty="0">
                <a:latin typeface="Comic Sans MS" pitchFamily="66" charset="0"/>
              </a:rPr>
              <a:t> el </a:t>
            </a:r>
            <a:r>
              <a:rPr lang="es-ES" sz="3000" b="1" dirty="0">
                <a:solidFill>
                  <a:srgbClr val="B656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comportamiento</a:t>
            </a:r>
            <a:r>
              <a:rPr lang="es-ES" sz="3000" dirty="0">
                <a:latin typeface="Comic Sans MS" pitchFamily="66" charset="0"/>
              </a:rPr>
              <a:t> de los seres vivos</a:t>
            </a:r>
          </a:p>
          <a:p>
            <a:pPr lvl="1">
              <a:lnSpc>
                <a:spcPct val="90000"/>
              </a:lnSpc>
              <a:buFontTx/>
              <a:buChar char="•"/>
              <a:defRPr/>
            </a:pPr>
            <a:endParaRPr lang="es-ES" sz="3000" dirty="0">
              <a:latin typeface="Comic Sans MS" pitchFamily="66" charset="0"/>
            </a:endParaRPr>
          </a:p>
          <a:p>
            <a:pPr lvl="1">
              <a:lnSpc>
                <a:spcPct val="110000"/>
              </a:lnSpc>
              <a:buFontTx/>
              <a:buChar char="•"/>
              <a:defRPr/>
            </a:pPr>
            <a:r>
              <a:rPr lang="es-ES" sz="3000" dirty="0">
                <a:latin typeface="Comic Sans MS" pitchFamily="66" charset="0"/>
              </a:rPr>
              <a:t> los </a:t>
            </a:r>
            <a:r>
              <a:rPr lang="es-ES" sz="3000" b="1" dirty="0">
                <a:solidFill>
                  <a:srgbClr val="B6560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procesos mentales</a:t>
            </a:r>
            <a:r>
              <a:rPr lang="es-ES" sz="3000" dirty="0">
                <a:latin typeface="Comic Sans MS" pitchFamily="66" charset="0"/>
              </a:rPr>
              <a:t> por los que los sujetos</a:t>
            </a:r>
          </a:p>
          <a:p>
            <a:pPr lvl="3">
              <a:lnSpc>
                <a:spcPct val="110000"/>
              </a:lnSpc>
              <a:buFontTx/>
              <a:buChar char="•"/>
              <a:defRPr/>
            </a:pPr>
            <a:r>
              <a:rPr lang="es-ES" sz="2400" dirty="0">
                <a:latin typeface="Comic Sans MS" pitchFamily="66" charset="0"/>
              </a:rPr>
              <a:t> conocen</a:t>
            </a:r>
          </a:p>
          <a:p>
            <a:pPr lvl="3">
              <a:lnSpc>
                <a:spcPct val="110000"/>
              </a:lnSpc>
              <a:buFontTx/>
              <a:buChar char="•"/>
              <a:defRPr/>
            </a:pPr>
            <a:r>
              <a:rPr lang="es-ES" sz="2400" dirty="0">
                <a:latin typeface="Comic Sans MS" pitchFamily="66" charset="0"/>
              </a:rPr>
              <a:t> se orientan</a:t>
            </a:r>
          </a:p>
          <a:p>
            <a:pPr lvl="3">
              <a:lnSpc>
                <a:spcPct val="110000"/>
              </a:lnSpc>
              <a:buFontTx/>
              <a:buChar char="•"/>
              <a:defRPr/>
            </a:pPr>
            <a:r>
              <a:rPr lang="es-ES" sz="2400" dirty="0">
                <a:latin typeface="Comic Sans MS" pitchFamily="66" charset="0"/>
              </a:rPr>
              <a:t> aprenden de la experiencia</a:t>
            </a:r>
          </a:p>
          <a:p>
            <a:pPr lvl="3">
              <a:lnSpc>
                <a:spcPct val="90000"/>
              </a:lnSpc>
              <a:defRPr/>
            </a:pPr>
            <a:endParaRPr lang="es-ES" sz="3000" dirty="0">
              <a:latin typeface="Comic Sans MS" pitchFamily="66" charset="0"/>
            </a:endParaRPr>
          </a:p>
        </p:txBody>
      </p:sp>
      <p:sp>
        <p:nvSpPr>
          <p:cNvPr id="7" name="AutoShape 5">
            <a:extLst>
              <a:ext uri="{FF2B5EF4-FFF2-40B4-BE49-F238E27FC236}">
                <a16:creationId xmlns:a16="http://schemas.microsoft.com/office/drawing/2014/main" id="{4508B70C-0F8A-4C5C-97D5-FCEF44870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20400" y="6588704"/>
            <a:ext cx="6121400" cy="2016125"/>
          </a:xfrm>
          <a:prstGeom prst="wedgeRoundRectCallout">
            <a:avLst>
              <a:gd name="adj1" fmla="val -20306"/>
              <a:gd name="adj2" fmla="val -65199"/>
              <a:gd name="adj3" fmla="val 16667"/>
            </a:avLst>
          </a:prstGeom>
          <a:solidFill>
            <a:srgbClr val="DDDDDD">
              <a:alpha val="9803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marL="1746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s-ES" altLang="es-CO" sz="2000" b="1" dirty="0">
              <a:latin typeface="Comic Sans MS" panose="030F0702030302020204" pitchFamily="66" charset="0"/>
            </a:endParaRPr>
          </a:p>
          <a:p>
            <a:pPr eaLnBrk="1" hangingPunct="1"/>
            <a:r>
              <a:rPr lang="es-ES" altLang="es-CO" sz="2000" b="1" dirty="0">
                <a:latin typeface="Comic Sans MS" panose="030F0702030302020204" pitchFamily="66" charset="0"/>
              </a:rPr>
              <a:t>Se entiende como</a:t>
            </a:r>
          </a:p>
          <a:p>
            <a:pPr eaLnBrk="1" hangingPunct="1"/>
            <a:endParaRPr lang="es-ES" altLang="es-CO" sz="2000" b="1" dirty="0">
              <a:latin typeface="Comic Sans MS" panose="030F0702030302020204" pitchFamily="66" charset="0"/>
            </a:endParaRPr>
          </a:p>
          <a:p>
            <a:pPr lvl="1" eaLnBrk="1" hangingPunct="1">
              <a:buFontTx/>
              <a:buChar char="•"/>
            </a:pPr>
            <a:r>
              <a:rPr lang="es-ES" altLang="es-CO" sz="1600" dirty="0">
                <a:latin typeface="Comic Sans MS" panose="030F0702030302020204" pitchFamily="66" charset="0"/>
              </a:rPr>
              <a:t> actividad de un organismo vivo</a:t>
            </a:r>
          </a:p>
          <a:p>
            <a:pPr lvl="1" eaLnBrk="1" hangingPunct="1">
              <a:buFontTx/>
              <a:buChar char="•"/>
            </a:pPr>
            <a:r>
              <a:rPr lang="es-ES" altLang="es-CO" sz="1600" dirty="0">
                <a:latin typeface="Comic Sans MS" panose="030F0702030302020204" pitchFamily="66" charset="0"/>
              </a:rPr>
              <a:t> dirigida a sobrevivir</a:t>
            </a:r>
          </a:p>
          <a:p>
            <a:pPr lvl="1" eaLnBrk="1" hangingPunct="1">
              <a:buFontTx/>
              <a:buChar char="•"/>
            </a:pPr>
            <a:r>
              <a:rPr lang="es-ES" altLang="es-CO" sz="1600" dirty="0">
                <a:latin typeface="Comic Sans MS" panose="030F0702030302020204" pitchFamily="66" charset="0"/>
              </a:rPr>
              <a:t> mediante la adaptación / modificación del medio</a:t>
            </a:r>
          </a:p>
          <a:p>
            <a:pPr eaLnBrk="1" hangingPunct="1">
              <a:buFontTx/>
              <a:buChar char="•"/>
            </a:pPr>
            <a:endParaRPr lang="es-ES" altLang="es-CO" sz="1600" dirty="0">
              <a:latin typeface="Comic Sans MS" panose="030F0702030302020204" pitchFamily="66" charset="0"/>
            </a:endParaRPr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4D0DD47A-4493-4A84-BAB2-50D8D049BD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6946972"/>
            <a:ext cx="5903913" cy="2087563"/>
          </a:xfrm>
          <a:prstGeom prst="wedgeRoundRectCallout">
            <a:avLst>
              <a:gd name="adj1" fmla="val -17435"/>
              <a:gd name="adj2" fmla="val -63310"/>
              <a:gd name="adj3" fmla="val 16667"/>
            </a:avLst>
          </a:prstGeom>
          <a:solidFill>
            <a:srgbClr val="DDDDDD">
              <a:alpha val="98038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s-ES" altLang="es-CO">
                <a:latin typeface="Comic Sans MS" panose="030F0702030302020204" pitchFamily="66" charset="0"/>
              </a:rPr>
              <a:t> </a:t>
            </a:r>
          </a:p>
          <a:p>
            <a:pPr eaLnBrk="1" hangingPunct="1"/>
            <a:r>
              <a:rPr lang="es-ES" altLang="es-CO" b="1">
                <a:latin typeface="Comic Sans MS" panose="030F0702030302020204" pitchFamily="66" charset="0"/>
              </a:rPr>
              <a:t>Cambia con</a:t>
            </a:r>
          </a:p>
          <a:p>
            <a:pPr eaLnBrk="1" hangingPunct="1"/>
            <a:endParaRPr lang="es-ES" altLang="es-CO" b="1">
              <a:latin typeface="Comic Sans MS" panose="030F0702030302020204" pitchFamily="66" charset="0"/>
            </a:endParaRPr>
          </a:p>
          <a:p>
            <a:pPr lvl="1" eaLnBrk="1" hangingPunct="1">
              <a:buFontTx/>
              <a:buChar char="•"/>
            </a:pPr>
            <a:r>
              <a:rPr lang="es-ES" altLang="es-CO" sz="1600">
                <a:latin typeface="Comic Sans MS" panose="030F0702030302020204" pitchFamily="66" charset="0"/>
              </a:rPr>
              <a:t> la experiencia /aprendizaje	</a:t>
            </a:r>
            <a:r>
              <a:rPr lang="es-ES" altLang="es-CO" sz="1600" b="1">
                <a:latin typeface="Comic Sans MS" panose="030F0702030302020204" pitchFamily="66" charset="0"/>
              </a:rPr>
              <a:t>CULTURA</a:t>
            </a:r>
          </a:p>
          <a:p>
            <a:pPr lvl="1" eaLnBrk="1" hangingPunct="1">
              <a:buFontTx/>
              <a:buChar char="•"/>
            </a:pPr>
            <a:r>
              <a:rPr lang="es-ES" altLang="es-CO" sz="1600">
                <a:latin typeface="Comic Sans MS" panose="030F0702030302020204" pitchFamily="66" charset="0"/>
              </a:rPr>
              <a:t> los cambios fisiológicos	</a:t>
            </a:r>
            <a:r>
              <a:rPr lang="es-ES" altLang="es-CO" sz="1600" b="1">
                <a:latin typeface="Comic Sans MS" panose="030F0702030302020204" pitchFamily="66" charset="0"/>
              </a:rPr>
              <a:t>BIOLOGÍA</a:t>
            </a:r>
          </a:p>
          <a:p>
            <a:pPr lvl="1" eaLnBrk="1" hangingPunct="1">
              <a:buFontTx/>
              <a:buChar char="•"/>
            </a:pPr>
            <a:r>
              <a:rPr lang="es-ES" altLang="es-CO" sz="1600">
                <a:latin typeface="Comic Sans MS" panose="030F0702030302020204" pitchFamily="66" charset="0"/>
              </a:rPr>
              <a:t> las variaciones del ambiente</a:t>
            </a:r>
            <a:r>
              <a:rPr lang="es-ES" altLang="es-CO" b="1">
                <a:latin typeface="Comic Sans MS" panose="030F0702030302020204" pitchFamily="66" charset="0"/>
              </a:rPr>
              <a:t> 	</a:t>
            </a:r>
            <a:r>
              <a:rPr lang="es-ES" altLang="es-CO" sz="1600" b="1">
                <a:latin typeface="Comic Sans MS" panose="030F0702030302020204" pitchFamily="66" charset="0"/>
              </a:rPr>
              <a:t>AMBIENTE</a:t>
            </a:r>
          </a:p>
          <a:p>
            <a:pPr eaLnBrk="1" hangingPunct="1">
              <a:buFontTx/>
              <a:buChar char="•"/>
            </a:pPr>
            <a:endParaRPr lang="es-ES" altLang="es-CO" sz="160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8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xfrm>
            <a:off x="1066800" y="1562100"/>
            <a:ext cx="15163800" cy="7744428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 algn="ctr">
              <a:spcBef>
                <a:spcPts val="130"/>
              </a:spcBef>
            </a:pPr>
            <a:r>
              <a:rPr lang="pt-BR" sz="8000" b="1" spc="-10" dirty="0">
                <a:latin typeface="Arial"/>
                <a:ea typeface="+mj-ea"/>
                <a:cs typeface="Arial"/>
              </a:rPr>
              <a:t>OBSERVACIÓN, HIPOTESIS EXPERIMENTACIÓN </a:t>
            </a:r>
          </a:p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>
              <a:spcBef>
                <a:spcPts val="130"/>
              </a:spcBef>
            </a:pPr>
            <a:r>
              <a:rPr lang="es-CO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Observación – hipótesis – experimentación – teoría</a:t>
            </a:r>
            <a:endParaRPr lang="pt-BR" sz="8000" b="1" spc="-10" dirty="0"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2">
            <a:extLst>
              <a:ext uri="{FF2B5EF4-FFF2-40B4-BE49-F238E27FC236}">
                <a16:creationId xmlns:a16="http://schemas.microsoft.com/office/drawing/2014/main" id="{82E60619-F335-4027-8048-C369017E48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233055" y="-515610"/>
            <a:ext cx="14173200" cy="566950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 algn="ctr">
              <a:spcBef>
                <a:spcPts val="130"/>
              </a:spcBef>
            </a:pPr>
            <a:r>
              <a:rPr lang="pt-BR" sz="4400" b="1" spc="-10" dirty="0">
                <a:latin typeface="Arial"/>
                <a:ea typeface="+mj-ea"/>
                <a:cs typeface="Arial"/>
              </a:rPr>
              <a:t>QUE ESTUDIA LA PSICOLOGIA </a:t>
            </a:r>
          </a:p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  <a:p>
            <a:pPr marL="12700">
              <a:spcBef>
                <a:spcPts val="130"/>
              </a:spcBef>
            </a:pPr>
            <a:endParaRPr lang="pt-BR" sz="8000" b="1" spc="-10" dirty="0">
              <a:latin typeface="Arial"/>
              <a:ea typeface="+mj-ea"/>
              <a:cs typeface="Arial"/>
            </a:endParaRP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B8E28911-4C04-46F0-87AF-F9705EF7CE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4229100"/>
            <a:ext cx="6624638" cy="457200"/>
          </a:xfrm>
          <a:prstGeom prst="rect">
            <a:avLst/>
          </a:prstGeom>
          <a:solidFill>
            <a:srgbClr val="E2B7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CO" sz="2400">
                <a:latin typeface="Verdana" panose="020B0604030504040204" pitchFamily="34" charset="0"/>
              </a:rPr>
              <a:t>Características </a:t>
            </a: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D0EA73A5-925E-45EC-8A0D-35241F60F2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4991100"/>
            <a:ext cx="6624638" cy="3095625"/>
          </a:xfrm>
          <a:prstGeom prst="rect">
            <a:avLst/>
          </a:prstGeom>
          <a:noFill/>
          <a:ln w="9525">
            <a:solidFill>
              <a:srgbClr val="CDC800"/>
            </a:solidFill>
            <a:miter lim="800000"/>
            <a:headEnd/>
            <a:tailEnd/>
          </a:ln>
        </p:spPr>
        <p:txBody>
          <a:bodyPr/>
          <a:lstStyle/>
          <a:p>
            <a:pPr marL="787400" indent="-609600">
              <a:spcBef>
                <a:spcPct val="20000"/>
              </a:spcBef>
              <a:buFont typeface="Wingdings" pitchFamily="2" charset="2"/>
              <a:buChar char="§"/>
              <a:defRPr/>
            </a:pPr>
            <a:endParaRPr lang="es-ES" b="1" dirty="0">
              <a:latin typeface="Comic Sans MS" pitchFamily="66" charset="0"/>
            </a:endParaRPr>
          </a:p>
          <a:p>
            <a:pPr marL="787400" indent="-609600">
              <a:spcBef>
                <a:spcPct val="20000"/>
              </a:spcBef>
              <a:buFont typeface="Wingdings" pitchFamily="2" charset="2"/>
              <a:buAutoNum type="arabicPeriod"/>
              <a:defRPr/>
            </a:pPr>
            <a:r>
              <a:rPr lang="es-ES" b="1" dirty="0">
                <a:latin typeface="Comic Sans MS" pitchFamily="66" charset="0"/>
              </a:rPr>
              <a:t>Es una </a:t>
            </a:r>
            <a:r>
              <a:rPr lang="es-ES" sz="2400" b="1" dirty="0">
                <a:solidFill>
                  <a:srgbClr val="705B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ciencia experimental</a:t>
            </a:r>
          </a:p>
          <a:p>
            <a:pPr marL="787400" indent="-609600">
              <a:spcBef>
                <a:spcPct val="20000"/>
              </a:spcBef>
              <a:buFont typeface="Wingdings" pitchFamily="2" charset="2"/>
              <a:buAutoNum type="arabicPeriod"/>
              <a:defRPr/>
            </a:pPr>
            <a:endParaRPr lang="es-ES" b="1" dirty="0">
              <a:latin typeface="Comic Sans MS" pitchFamily="66" charset="0"/>
            </a:endParaRPr>
          </a:p>
          <a:p>
            <a:pPr marL="787400" indent="-609600">
              <a:spcBef>
                <a:spcPct val="20000"/>
              </a:spcBef>
              <a:buFont typeface="Wingdings" pitchFamily="2" charset="2"/>
              <a:buAutoNum type="arabicPeriod"/>
              <a:defRPr/>
            </a:pPr>
            <a:r>
              <a:rPr lang="es-CL" b="1" dirty="0">
                <a:latin typeface="Comic Sans MS" pitchFamily="66" charset="0"/>
              </a:rPr>
              <a:t>Es una </a:t>
            </a:r>
            <a:r>
              <a:rPr lang="es-CL" b="1" u="sng" dirty="0">
                <a:latin typeface="Comic Sans MS" pitchFamily="66" charset="0"/>
              </a:rPr>
              <a:t>ciencia ecléctica</a:t>
            </a:r>
          </a:p>
          <a:p>
            <a:pPr marL="787400" indent="-609600">
              <a:spcBef>
                <a:spcPct val="20000"/>
              </a:spcBef>
              <a:buFont typeface="Wingdings" pitchFamily="2" charset="2"/>
              <a:buAutoNum type="arabicPeriod"/>
              <a:defRPr/>
            </a:pPr>
            <a:endParaRPr lang="es-CL" b="1" dirty="0">
              <a:latin typeface="Comic Sans MS" pitchFamily="66" charset="0"/>
            </a:endParaRPr>
          </a:p>
          <a:p>
            <a:pPr marL="787400" indent="-609600">
              <a:spcBef>
                <a:spcPct val="20000"/>
              </a:spcBef>
              <a:buFont typeface="Wingdings" pitchFamily="2" charset="2"/>
              <a:buAutoNum type="arabicPeriod"/>
              <a:defRPr/>
            </a:pPr>
            <a:r>
              <a:rPr lang="es-CL" b="1" dirty="0">
                <a:latin typeface="Comic Sans MS" pitchFamily="66" charset="0"/>
              </a:rPr>
              <a:t>Opera con </a:t>
            </a:r>
            <a:r>
              <a:rPr lang="es-CL" b="1" u="sng" dirty="0">
                <a:latin typeface="Comic Sans MS" pitchFamily="66" charset="0"/>
              </a:rPr>
              <a:t>diferentes niveles de análisis</a:t>
            </a:r>
          </a:p>
          <a:p>
            <a:pPr marL="787400" indent="-609600">
              <a:spcBef>
                <a:spcPct val="20000"/>
              </a:spcBef>
              <a:buFont typeface="Wingdings" pitchFamily="2" charset="2"/>
              <a:buAutoNum type="arabicPeriod"/>
              <a:defRPr/>
            </a:pPr>
            <a:endParaRPr lang="es-CL" b="1" dirty="0">
              <a:latin typeface="Comic Sans MS" pitchFamily="66" charset="0"/>
            </a:endParaRPr>
          </a:p>
          <a:p>
            <a:pPr marL="787400" indent="-609600">
              <a:spcBef>
                <a:spcPct val="20000"/>
              </a:spcBef>
              <a:buFont typeface="Wingdings" pitchFamily="2" charset="2"/>
              <a:buAutoNum type="arabicPeriod"/>
              <a:defRPr/>
            </a:pPr>
            <a:r>
              <a:rPr lang="es-CL" b="1" u="sng" dirty="0">
                <a:latin typeface="Comic Sans MS" pitchFamily="66" charset="0"/>
              </a:rPr>
              <a:t>Diferentes concepciones</a:t>
            </a:r>
            <a:r>
              <a:rPr lang="es-CL" b="1" dirty="0">
                <a:latin typeface="Comic Sans MS" pitchFamily="66" charset="0"/>
              </a:rPr>
              <a:t> según la idea de naturaleza humana y de las formas de conocimiento</a:t>
            </a:r>
          </a:p>
        </p:txBody>
      </p:sp>
      <p:sp>
        <p:nvSpPr>
          <p:cNvPr id="16" name="Rectangle 5">
            <a:extLst>
              <a:ext uri="{FF2B5EF4-FFF2-40B4-BE49-F238E27FC236}">
                <a16:creationId xmlns:a16="http://schemas.microsoft.com/office/drawing/2014/main" id="{6BE32DC0-C691-450C-A4A8-40040CBBFB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15400" y="5981700"/>
            <a:ext cx="6048375" cy="3240088"/>
          </a:xfrm>
          <a:prstGeom prst="rect">
            <a:avLst/>
          </a:prstGeom>
          <a:solidFill>
            <a:srgbClr val="FFED9F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/>
          <a:lstStyle/>
          <a:p>
            <a:pPr>
              <a:defRPr/>
            </a:pPr>
            <a:r>
              <a:rPr lang="es-ES" dirty="0">
                <a:latin typeface="Comic Sans MS" pitchFamily="66" charset="0"/>
              </a:rPr>
              <a:t>	</a:t>
            </a:r>
          </a:p>
          <a:p>
            <a:pPr>
              <a:defRPr/>
            </a:pPr>
            <a:r>
              <a:rPr lang="es-ES" dirty="0">
                <a:latin typeface="Comic Sans MS" pitchFamily="66" charset="0"/>
              </a:rPr>
              <a:t>       Utiliza el </a:t>
            </a:r>
            <a:r>
              <a:rPr lang="es-ES" b="1" dirty="0">
                <a:solidFill>
                  <a:srgbClr val="B65606"/>
                </a:solidFill>
                <a:latin typeface="Comic Sans MS" pitchFamily="66" charset="0"/>
              </a:rPr>
              <a:t>método hipotético</a:t>
            </a:r>
            <a:r>
              <a:rPr lang="es-ES" dirty="0">
                <a:latin typeface="Comic Sans MS" pitchFamily="66" charset="0"/>
              </a:rPr>
              <a:t> deductivo</a:t>
            </a:r>
          </a:p>
          <a:p>
            <a:pPr>
              <a:defRPr/>
            </a:pPr>
            <a:endParaRPr lang="es-ES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b="1" dirty="0">
                <a:latin typeface="Comic Sans MS" pitchFamily="66" charset="0"/>
              </a:rPr>
              <a:t>	Observación</a:t>
            </a:r>
            <a:r>
              <a:rPr lang="es-ES" dirty="0">
                <a:latin typeface="Comic Sans MS" pitchFamily="66" charset="0"/>
              </a:rPr>
              <a:t>:  </a:t>
            </a:r>
            <a:r>
              <a:rPr lang="es-ES" sz="1400" dirty="0">
                <a:latin typeface="Comic Sans MS" pitchFamily="66" charset="0"/>
              </a:rPr>
              <a:t>fenómenos psíquicos</a:t>
            </a:r>
          </a:p>
          <a:p>
            <a:pPr>
              <a:spcBef>
                <a:spcPct val="50000"/>
              </a:spcBef>
              <a:defRPr/>
            </a:pPr>
            <a:endParaRPr lang="es-ES" sz="1400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sz="1400" dirty="0">
                <a:latin typeface="Comic Sans MS" pitchFamily="66" charset="0"/>
              </a:rPr>
              <a:t>	</a:t>
            </a:r>
            <a:r>
              <a:rPr lang="es-ES" dirty="0">
                <a:latin typeface="Comic Sans MS" pitchFamily="66" charset="0"/>
              </a:rPr>
              <a:t>Crea </a:t>
            </a:r>
            <a:r>
              <a:rPr lang="es-ES" b="1" dirty="0">
                <a:latin typeface="Comic Sans MS" pitchFamily="66" charset="0"/>
              </a:rPr>
              <a:t>hipótesis</a:t>
            </a:r>
            <a:r>
              <a:rPr lang="es-ES" dirty="0">
                <a:latin typeface="Comic Sans MS" pitchFamily="66" charset="0"/>
              </a:rPr>
              <a:t> </a:t>
            </a:r>
            <a:r>
              <a:rPr lang="es-ES" sz="1400" dirty="0">
                <a:latin typeface="Comic Sans MS" pitchFamily="66" charset="0"/>
              </a:rPr>
              <a:t>que expliquen la regularidad</a:t>
            </a:r>
          </a:p>
          <a:p>
            <a:pPr>
              <a:spcBef>
                <a:spcPct val="50000"/>
              </a:spcBef>
              <a:defRPr/>
            </a:pPr>
            <a:endParaRPr lang="es-ES" sz="1400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sz="1400" dirty="0">
                <a:latin typeface="Comic Sans MS" pitchFamily="66" charset="0"/>
              </a:rPr>
              <a:t>	</a:t>
            </a:r>
            <a:r>
              <a:rPr lang="es-ES" b="1" dirty="0">
                <a:latin typeface="Comic Sans MS" pitchFamily="66" charset="0"/>
              </a:rPr>
              <a:t>Verifica</a:t>
            </a:r>
            <a:r>
              <a:rPr lang="es-ES" sz="1400" dirty="0">
                <a:latin typeface="Comic Sans MS" pitchFamily="66" charset="0"/>
              </a:rPr>
              <a:t>  empíricamente 	   </a:t>
            </a:r>
            <a:r>
              <a:rPr lang="es-ES" sz="1400" b="1" dirty="0">
                <a:latin typeface="Comic Sans MS" pitchFamily="66" charset="0"/>
              </a:rPr>
              <a:t>TEORÍAS</a:t>
            </a:r>
            <a:endParaRPr lang="es-ES" b="1" dirty="0">
              <a:latin typeface="Comic Sans MS" pitchFamily="66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es-ES" dirty="0">
                <a:latin typeface="Comic Sans MS" pitchFamily="66" charset="0"/>
              </a:rPr>
              <a:t> 	</a:t>
            </a:r>
          </a:p>
        </p:txBody>
      </p:sp>
    </p:spTree>
    <p:extLst>
      <p:ext uri="{BB962C8B-B14F-4D97-AF65-F5344CB8AC3E}">
        <p14:creationId xmlns:p14="http://schemas.microsoft.com/office/powerpoint/2010/main" val="3881239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3">
            <a:extLst>
              <a:ext uri="{FF2B5EF4-FFF2-40B4-BE49-F238E27FC236}">
                <a16:creationId xmlns:a16="http://schemas.microsoft.com/office/drawing/2014/main" id="{9D0DB1E3-E19C-404A-A342-326385B2F0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2476500"/>
            <a:ext cx="9936957" cy="646331"/>
          </a:xfrm>
          <a:prstGeom prst="rect">
            <a:avLst/>
          </a:prstGeom>
          <a:solidFill>
            <a:srgbClr val="B6560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ES" altLang="es-CO" sz="3600" dirty="0">
                <a:solidFill>
                  <a:schemeClr val="bg1"/>
                </a:solidFill>
                <a:latin typeface="Verdana" panose="020B0604030504040204" pitchFamily="34" charset="0"/>
              </a:rPr>
              <a:t>  Objetivos </a:t>
            </a:r>
          </a:p>
        </p:txBody>
      </p:sp>
      <p:sp>
        <p:nvSpPr>
          <p:cNvPr id="13" name="Rectangle 4">
            <a:extLst>
              <a:ext uri="{FF2B5EF4-FFF2-40B4-BE49-F238E27FC236}">
                <a16:creationId xmlns:a16="http://schemas.microsoft.com/office/drawing/2014/main" id="{2DA2AA48-E521-41A8-9684-93937B9EF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3619500"/>
            <a:ext cx="9936957" cy="5076825"/>
          </a:xfrm>
          <a:prstGeom prst="rect">
            <a:avLst/>
          </a:prstGeom>
          <a:noFill/>
          <a:ln w="9525">
            <a:solidFill>
              <a:srgbClr val="B6560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787400" indent="-609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endParaRPr lang="es-ES" altLang="es-CO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AutoNum type="arabicPeriod"/>
            </a:pPr>
            <a:r>
              <a:rPr lang="es-ES" altLang="es-CO" b="1" dirty="0">
                <a:latin typeface="Comic Sans MS" panose="030F0702030302020204" pitchFamily="66" charset="0"/>
              </a:rPr>
              <a:t>Describir</a:t>
            </a: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AutoNum type="arabicPeriod"/>
            </a:pPr>
            <a:endParaRPr lang="es-ES" altLang="es-CO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AutoNum type="arabicPeriod"/>
            </a:pPr>
            <a:r>
              <a:rPr lang="es-ES" altLang="es-CO" b="1" dirty="0">
                <a:latin typeface="Comic Sans MS" panose="030F0702030302020204" pitchFamily="66" charset="0"/>
              </a:rPr>
              <a:t>Explicar</a:t>
            </a: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AutoNum type="arabicPeriod"/>
            </a:pPr>
            <a:endParaRPr lang="es-ES" altLang="es-CO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AutoNum type="arabicPeriod"/>
            </a:pPr>
            <a:r>
              <a:rPr lang="es-ES" altLang="es-CO" b="1" dirty="0">
                <a:latin typeface="Comic Sans MS" panose="030F0702030302020204" pitchFamily="66" charset="0"/>
              </a:rPr>
              <a:t>Predecir</a:t>
            </a: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AutoNum type="arabicPeriod"/>
            </a:pPr>
            <a:endParaRPr lang="es-ES" altLang="es-CO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AutoNum type="arabicPeriod"/>
            </a:pPr>
            <a:r>
              <a:rPr lang="es-ES" altLang="es-CO" b="1" dirty="0">
                <a:latin typeface="Comic Sans MS" panose="030F0702030302020204" pitchFamily="66" charset="0"/>
              </a:rPr>
              <a:t>Controlar</a:t>
            </a:r>
            <a:endParaRPr lang="es-CL" altLang="es-CO" b="1" dirty="0">
              <a:latin typeface="Comic Sans MS" panose="030F0702030302020204" pitchFamily="66" charset="0"/>
            </a:endParaRPr>
          </a:p>
        </p:txBody>
      </p:sp>
      <p:sp>
        <p:nvSpPr>
          <p:cNvPr id="14" name="AutoShape 6">
            <a:extLst>
              <a:ext uri="{FF2B5EF4-FFF2-40B4-BE49-F238E27FC236}">
                <a16:creationId xmlns:a16="http://schemas.microsoft.com/office/drawing/2014/main" id="{E348634B-BE3A-40AE-B730-7B850D33C899}"/>
              </a:ext>
            </a:extLst>
          </p:cNvPr>
          <p:cNvSpPr>
            <a:spLocks/>
          </p:cNvSpPr>
          <p:nvPr/>
        </p:nvSpPr>
        <p:spPr bwMode="auto">
          <a:xfrm>
            <a:off x="7010400" y="4786312"/>
            <a:ext cx="5629275" cy="1371600"/>
          </a:xfrm>
          <a:prstGeom prst="borderCallout1">
            <a:avLst>
              <a:gd name="adj1" fmla="val -8333"/>
              <a:gd name="adj2" fmla="val 96954"/>
              <a:gd name="adj3" fmla="val -8333"/>
              <a:gd name="adj4" fmla="val -28556"/>
            </a:avLst>
          </a:prstGeom>
          <a:solidFill>
            <a:srgbClr val="E2B700"/>
          </a:solidFill>
          <a:ln w="9525">
            <a:solidFill>
              <a:srgbClr val="E2B700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s-ES" altLang="es-CO" sz="2400" dirty="0">
                <a:latin typeface="Comic Sans MS" panose="030F0702030302020204" pitchFamily="66" charset="0"/>
              </a:rPr>
              <a:t>Recoger datos e información de procesos cognitivos y comportamiento</a:t>
            </a:r>
          </a:p>
        </p:txBody>
      </p:sp>
    </p:spTree>
    <p:extLst>
      <p:ext uri="{BB962C8B-B14F-4D97-AF65-F5344CB8AC3E}">
        <p14:creationId xmlns:p14="http://schemas.microsoft.com/office/powerpoint/2010/main" val="1237466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>
            <a:extLst>
              <a:ext uri="{FF2B5EF4-FFF2-40B4-BE49-F238E27FC236}">
                <a16:creationId xmlns:a16="http://schemas.microsoft.com/office/drawing/2014/main" id="{9BC8FB6E-1020-49F5-B989-26AF76C2D4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1600964"/>
            <a:ext cx="3781425" cy="784830"/>
          </a:xfrm>
          <a:prstGeom prst="rect">
            <a:avLst/>
          </a:prstGeom>
          <a:solidFill>
            <a:schemeClr val="bg2"/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7160" tIns="68580" rIns="137160" bIns="68580" numCol="1" anchor="t" anchorCtr="0" compatLnSpc="1">
            <a:prstTxWarp prst="textNoShape">
              <a:avLst/>
            </a:prstTxWarp>
            <a:spAutoFit/>
          </a:bodyPr>
          <a:lstStyle>
            <a:lvl1pPr>
              <a:defRPr sz="8000" b="1" i="0">
                <a:solidFill>
                  <a:srgbClr val="051D40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s-CL" altLang="es-CO" sz="4200" dirty="0">
                <a:solidFill>
                  <a:schemeClr val="bg1"/>
                </a:solidFill>
                <a:latin typeface="Verdana" panose="020B0604030504040204" pitchFamily="34" charset="0"/>
              </a:rPr>
              <a:t>Descartes</a:t>
            </a:r>
            <a:endParaRPr lang="es-ES_tradnl" altLang="es-CO" sz="2400" dirty="0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27EFA754-11D9-4ADC-828C-52B9E23D0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4162" y="2911503"/>
            <a:ext cx="9686925" cy="577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539750" indent="-3619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1344613" indent="-5334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es-ES" altLang="es-CO" sz="2800" b="1" dirty="0">
                <a:latin typeface="Comic Sans MS" panose="030F0702030302020204" pitchFamily="66" charset="0"/>
              </a:rPr>
              <a:t>Divide los actos humanos en dos: </a:t>
            </a: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None/>
            </a:pPr>
            <a:endParaRPr lang="es-ES" altLang="es-CO" sz="2800" b="1" dirty="0">
              <a:latin typeface="Comic Sans MS" panose="030F0702030302020204" pitchFamily="66" charset="0"/>
            </a:endParaRP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s-ES" altLang="es-CO" sz="2800" b="1" dirty="0">
                <a:latin typeface="Comic Sans MS" panose="030F0702030302020204" pitchFamily="66" charset="0"/>
              </a:rPr>
              <a:t> </a:t>
            </a:r>
            <a:r>
              <a:rPr lang="es-ES" altLang="es-CO" sz="2800" b="1" dirty="0">
                <a:solidFill>
                  <a:srgbClr val="B65606"/>
                </a:solidFill>
                <a:latin typeface="Comic Sans MS" panose="030F0702030302020204" pitchFamily="66" charset="0"/>
              </a:rPr>
              <a:t>Actos involuntarios</a:t>
            </a:r>
          </a:p>
          <a:p>
            <a:pPr lvl="1"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s-ES" altLang="es-CO" sz="2800" b="1" dirty="0">
                <a:latin typeface="Comic Sans MS" panose="030F0702030302020204" pitchFamily="66" charset="0"/>
              </a:rPr>
              <a:t>Automatismos (mecanicismo) </a:t>
            </a:r>
          </a:p>
          <a:p>
            <a:pPr lvl="1"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s-ES" altLang="es-CO" sz="2800" b="1" dirty="0">
                <a:latin typeface="Comic Sans MS" panose="030F0702030302020204" pitchFamily="66" charset="0"/>
              </a:rPr>
              <a:t>Reacciones innatas a estímulos externos</a:t>
            </a:r>
          </a:p>
          <a:p>
            <a:pPr lvl="1"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s-ES" altLang="es-CO" sz="2800" b="1" dirty="0">
                <a:latin typeface="Comic Sans MS" panose="030F0702030302020204" pitchFamily="66" charset="0"/>
              </a:rPr>
              <a:t>Propios de animales</a:t>
            </a:r>
          </a:p>
          <a:p>
            <a:pPr lvl="1"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s-ES" altLang="es-CO" sz="2800" b="1" dirty="0">
                <a:latin typeface="Comic Sans MS" panose="030F0702030302020204" pitchFamily="66" charset="0"/>
              </a:rPr>
              <a:t>CUERPO </a:t>
            </a:r>
          </a:p>
          <a:p>
            <a:pPr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s-ES" altLang="es-CO" sz="2800" b="1" dirty="0">
                <a:solidFill>
                  <a:srgbClr val="B65606"/>
                </a:solidFill>
                <a:latin typeface="Comic Sans MS" panose="030F0702030302020204" pitchFamily="66" charset="0"/>
              </a:rPr>
              <a:t>Actos voluntarios</a:t>
            </a:r>
          </a:p>
          <a:p>
            <a:pPr lvl="1"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s-ES" altLang="es-CO" sz="2800" b="1" dirty="0">
                <a:latin typeface="Comic Sans MS" panose="030F0702030302020204" pitchFamily="66" charset="0"/>
              </a:rPr>
              <a:t>Dirigidos por la mente</a:t>
            </a:r>
          </a:p>
          <a:p>
            <a:pPr lvl="1"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s-ES" altLang="es-CO" sz="2800" b="1" dirty="0">
                <a:latin typeface="Comic Sans MS" panose="030F0702030302020204" pitchFamily="66" charset="0"/>
              </a:rPr>
              <a:t>Fruto de la reflexión y decisión</a:t>
            </a:r>
          </a:p>
          <a:p>
            <a:pPr lvl="1"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s-ES" altLang="es-CO" sz="2800" b="1" dirty="0">
                <a:latin typeface="Comic Sans MS" panose="030F0702030302020204" pitchFamily="66" charset="0"/>
              </a:rPr>
              <a:t>Específicos humanos</a:t>
            </a:r>
          </a:p>
          <a:p>
            <a:pPr lvl="1" eaLnBrk="1" hangingPunct="1">
              <a:spcBef>
                <a:spcPct val="20000"/>
              </a:spcBef>
              <a:buFont typeface="Wingdings" panose="05000000000000000000" pitchFamily="2" charset="2"/>
              <a:buChar char="§"/>
            </a:pPr>
            <a:r>
              <a:rPr lang="es-ES" altLang="es-CO" sz="2800" b="1" dirty="0">
                <a:latin typeface="Comic Sans MS" panose="030F0702030302020204" pitchFamily="66" charset="0"/>
              </a:rPr>
              <a:t>MENTE </a:t>
            </a:r>
            <a:endParaRPr lang="es-CL" altLang="es-CO" sz="2800" b="1" dirty="0">
              <a:latin typeface="Comic Sans MS" panose="030F0702030302020204" pitchFamily="66" charset="0"/>
            </a:endParaRPr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4A131FE7-9D30-42F4-ADA0-8B6F1FE4BE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4800" y="1243012"/>
            <a:ext cx="3657600" cy="390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3205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</TotalTime>
  <Words>368</Words>
  <Application>Microsoft Office PowerPoint</Application>
  <PresentationFormat>Personalizado</PresentationFormat>
  <Paragraphs>95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8" baseType="lpstr">
      <vt:lpstr>Arial</vt:lpstr>
      <vt:lpstr>Arial MT</vt:lpstr>
      <vt:lpstr>Calibri</vt:lpstr>
      <vt:lpstr>Comic Sans MS</vt:lpstr>
      <vt:lpstr>Times New Roman</vt:lpstr>
      <vt:lpstr>Verdana</vt:lpstr>
      <vt:lpstr>Wingdings</vt:lpstr>
      <vt:lpstr>Office Theme</vt:lpstr>
      <vt:lpstr>Presentación de PowerPoint</vt:lpstr>
      <vt:lpstr>MODULO 1 Contexto histórico</vt:lpstr>
      <vt:lpstr>CONTENIDO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 La epistemología como reflexión crítica sobre el conocimiento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Diana Alejita Urbano Andrade</cp:lastModifiedBy>
  <cp:revision>7</cp:revision>
  <dcterms:created xsi:type="dcterms:W3CDTF">2025-11-21T18:55:36Z</dcterms:created>
  <dcterms:modified xsi:type="dcterms:W3CDTF">2025-12-03T14:16:39Z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2025-11-21T00:00:00Z</vt:filetime>
  </property>
  <property fmtid="{D5CDD505-2E9C-101B-9397-08002B2CF9AE}" pid="3" name="LastSaved">
    <vt:filetime>2025-11-21T00:00:00Z</vt:filetime>
  </property>
</Properties>
</file>